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365" r:id="rId3"/>
    <p:sldId id="445" r:id="rId4"/>
    <p:sldId id="446" r:id="rId5"/>
    <p:sldId id="448" r:id="rId6"/>
    <p:sldId id="449" r:id="rId7"/>
    <p:sldId id="443" r:id="rId8"/>
    <p:sldId id="455" r:id="rId9"/>
    <p:sldId id="396" r:id="rId10"/>
    <p:sldId id="399" r:id="rId11"/>
    <p:sldId id="406" r:id="rId12"/>
    <p:sldId id="439" r:id="rId13"/>
    <p:sldId id="427" r:id="rId14"/>
    <p:sldId id="450" r:id="rId15"/>
    <p:sldId id="452" r:id="rId16"/>
    <p:sldId id="451" r:id="rId17"/>
    <p:sldId id="453" r:id="rId18"/>
    <p:sldId id="454" r:id="rId19"/>
    <p:sldId id="415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>
      <p:cViewPr varScale="1">
        <p:scale>
          <a:sx n="116" d="100"/>
          <a:sy n="116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6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537E5-56E4-428E-97B3-9873BD5D6A87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DCBF4-967D-42AD-96CE-FD19E4AFB8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4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A60C66-E973-484E-A0C0-B2AA5EA31122}" type="slidenum">
              <a:rPr lang="en-GB"/>
              <a:pPr/>
              <a:t>1</a:t>
            </a:fld>
            <a:endParaRPr lang="en-GB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933E82-0C6D-4A07-ABBF-AFF9B605C951}" type="slidenum">
              <a:rPr lang="en-GB"/>
              <a:pPr/>
              <a:t>2</a:t>
            </a:fld>
            <a:endParaRPr lang="en-GB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18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DCBF4-967D-42AD-96CE-FD19E4AFB83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70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DCBF4-967D-42AD-96CE-FD19E4AFB834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225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DCBF4-967D-42AD-96CE-FD19E4AFB834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056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DCBF4-967D-42AD-96CE-FD19E4AFB834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334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DCBF4-967D-42AD-96CE-FD19E4AFB834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33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30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pitchFamily="2" charset="2"/>
              <a:buChar char="§"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563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219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4863"/>
            <a:ext cx="4038600" cy="37444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4863"/>
            <a:ext cx="4038600" cy="37444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58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862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04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52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380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551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21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E9BF76-ED70-42F5-A114-C4BAEDC124B5}" type="datetimeFigureOut">
              <a:rPr lang="en-GB" smtClean="0"/>
              <a:pPr/>
              <a:t>19/10/2017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2E4766-28C9-4017-BDDE-5A0DBD536B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91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56" y="1124744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4864"/>
            <a:ext cx="8229600" cy="3528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2"/>
            <a:ext cx="9135982" cy="10467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4" y="6453336"/>
            <a:ext cx="9144000" cy="4046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91680" y="6525344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schemeClr val="bg1"/>
                </a:solidFill>
              </a:rPr>
              <a:t>Eric Lim, Royal</a:t>
            </a:r>
            <a:r>
              <a:rPr lang="en-GB" sz="1400" baseline="0" dirty="0">
                <a:solidFill>
                  <a:schemeClr val="bg1"/>
                </a:solidFill>
              </a:rPr>
              <a:t> Brompton Hospital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6525344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Current and future</a:t>
            </a:r>
            <a:r>
              <a:rPr lang="en-US" sz="1400" b="0" i="0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research topics</a:t>
            </a:r>
            <a:endParaRPr lang="en-US" sz="1400" b="0" i="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85" descr="IMP_ML_2CS_P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3" y="6039878"/>
            <a:ext cx="1137271" cy="33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899501"/>
            <a:ext cx="1879084" cy="55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6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4">
            <a:lumMod val="75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40000"/>
            <a:lumOff val="6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2130425"/>
            <a:ext cx="8352928" cy="1470025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Current and future research topics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1371600" y="3716338"/>
            <a:ext cx="640080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r>
              <a:rPr lang="en-GB" sz="1400" dirty="0"/>
              <a:t>Mr Eric Lim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endParaRPr lang="en-GB" sz="900" dirty="0"/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r>
              <a:rPr lang="en-GB" sz="900" b="1" dirty="0"/>
              <a:t>MB ChB, MSc (Biostatistics), MD, FRCS (C-</a:t>
            </a:r>
            <a:r>
              <a:rPr lang="en-GB" sz="900" b="1" dirty="0" err="1"/>
              <a:t>Th</a:t>
            </a:r>
            <a:r>
              <a:rPr lang="en-GB" sz="900" b="1" dirty="0"/>
              <a:t>)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endParaRPr lang="en-GB" sz="1400" b="1" dirty="0"/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r>
              <a:rPr lang="en-GB" sz="1200" dirty="0"/>
              <a:t>Consultant Thoracic Surgeon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r>
              <a:rPr lang="en-GB" sz="1200" dirty="0"/>
              <a:t>Academic Division of Thoracic Surgery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r>
              <a:rPr lang="en-GB" sz="1200" dirty="0"/>
              <a:t>Royal Brompton Hospital, London, United Kingdom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endParaRPr lang="en-GB" sz="1200" dirty="0"/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r>
              <a:rPr lang="en-GB" sz="1200" dirty="0"/>
              <a:t>Reader in Thoracic Surgery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r>
              <a:rPr lang="en-GB" sz="1200" dirty="0"/>
              <a:t>National Heart and Lung Institute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buClr>
                <a:srgbClr val="6600FF"/>
              </a:buClr>
              <a:buFont typeface="Wingdings" pitchFamily="2" charset="2"/>
              <a:buNone/>
            </a:pPr>
            <a:r>
              <a:rPr lang="en-GB" sz="1200" dirty="0"/>
              <a:t>Imperial College, London, United Kingdom</a:t>
            </a:r>
          </a:p>
        </p:txBody>
      </p:sp>
    </p:spTree>
    <p:extLst>
      <p:ext uri="{BB962C8B-B14F-4D97-AF65-F5344CB8AC3E}">
        <p14:creationId xmlns:p14="http://schemas.microsoft.com/office/powerpoint/2010/main" val="109609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Disclosures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/>
            <a:r>
              <a:rPr lang="de-CH" dirty="0"/>
              <a:t>Consultancy / Advisory Board</a:t>
            </a:r>
          </a:p>
          <a:p>
            <a:pPr lvl="1" eaLnBrk="1" hangingPunct="1"/>
            <a:r>
              <a:rPr lang="de-CH" dirty="0"/>
              <a:t>Strategen, Abbott Molecular, Glaxo Smith Klein, Pfizer, Norvatis, Covidien, Ethicon</a:t>
            </a:r>
          </a:p>
          <a:p>
            <a:pPr eaLnBrk="1" hangingPunct="1"/>
            <a:endParaRPr lang="en-GB" sz="1800" dirty="0"/>
          </a:p>
          <a:p>
            <a:pPr eaLnBrk="1" hangingPunct="1"/>
            <a:r>
              <a:rPr lang="en-GB" dirty="0"/>
              <a:t>Educational presentations / speaker</a:t>
            </a:r>
          </a:p>
          <a:p>
            <a:pPr lvl="1" eaLnBrk="1" hangingPunct="1"/>
            <a:r>
              <a:rPr lang="en-GB" dirty="0"/>
              <a:t>Roche, </a:t>
            </a:r>
            <a:r>
              <a:rPr lang="en-GB" dirty="0" err="1"/>
              <a:t>Imedex</a:t>
            </a:r>
            <a:r>
              <a:rPr lang="en-GB" dirty="0"/>
              <a:t>, Glaxo Smith Klein, Lily, Pfizer, </a:t>
            </a:r>
            <a:r>
              <a:rPr lang="en-GB" dirty="0" err="1"/>
              <a:t>Medela</a:t>
            </a:r>
            <a:r>
              <a:rPr lang="en-GB" dirty="0"/>
              <a:t>, </a:t>
            </a:r>
            <a:r>
              <a:rPr lang="en-GB" dirty="0" err="1"/>
              <a:t>Boehringer</a:t>
            </a:r>
            <a:r>
              <a:rPr lang="en-GB" dirty="0"/>
              <a:t> </a:t>
            </a:r>
            <a:r>
              <a:rPr lang="en-GB" dirty="0" err="1"/>
              <a:t>Ingelheim</a:t>
            </a:r>
            <a:r>
              <a:rPr lang="en-GB" dirty="0"/>
              <a:t>, Ethicon </a:t>
            </a:r>
          </a:p>
          <a:p>
            <a:pPr lvl="1" eaLnBrk="1" hangingPunct="1"/>
            <a:endParaRPr lang="en-GB" dirty="0"/>
          </a:p>
          <a:p>
            <a:pPr eaLnBrk="1" hangingPunct="1"/>
            <a:r>
              <a:rPr lang="en-GB" dirty="0"/>
              <a:t>Travel, accommodation and course fees</a:t>
            </a:r>
          </a:p>
          <a:p>
            <a:pPr lvl="1" eaLnBrk="1" hangingPunct="1"/>
            <a:r>
              <a:rPr lang="en-GB" dirty="0" err="1"/>
              <a:t>Covidien</a:t>
            </a:r>
            <a:r>
              <a:rPr lang="en-GB" dirty="0"/>
              <a:t>, </a:t>
            </a:r>
            <a:r>
              <a:rPr lang="en-GB" dirty="0" err="1"/>
              <a:t>Medela</a:t>
            </a:r>
            <a:endParaRPr lang="en-GB" dirty="0"/>
          </a:p>
          <a:p>
            <a:endParaRPr lang="en-GB" dirty="0"/>
          </a:p>
          <a:p>
            <a:r>
              <a:rPr lang="en-GB" dirty="0"/>
              <a:t>Research funding</a:t>
            </a:r>
          </a:p>
          <a:p>
            <a:pPr lvl="1"/>
            <a:r>
              <a:rPr lang="en-GB" dirty="0" err="1"/>
              <a:t>ScreenCell</a:t>
            </a:r>
            <a:r>
              <a:rPr lang="en-GB" dirty="0"/>
              <a:t>®, </a:t>
            </a:r>
            <a:r>
              <a:rPr lang="en-GB" dirty="0" err="1"/>
              <a:t>Meleda</a:t>
            </a:r>
            <a:endParaRPr lang="en-GB" dirty="0"/>
          </a:p>
          <a:p>
            <a:pPr lvl="1"/>
            <a:endParaRPr lang="en-GB" dirty="0"/>
          </a:p>
          <a:p>
            <a:pPr eaLnBrk="1" hangingPunct="1"/>
            <a:r>
              <a:rPr lang="en-GB" dirty="0"/>
              <a:t>Other</a:t>
            </a:r>
          </a:p>
          <a:p>
            <a:pPr lvl="1"/>
            <a:r>
              <a:rPr lang="en-GB" dirty="0"/>
              <a:t>Founder of Informative Genomics (blood based molecular diagnostics laboratory)</a:t>
            </a:r>
          </a:p>
          <a:p>
            <a:pPr lvl="1"/>
            <a:r>
              <a:rPr lang="en-GB" dirty="0"/>
              <a:t>Director of the BUPA Cromwell Lung Cancer Screening Programme</a:t>
            </a:r>
          </a:p>
          <a:p>
            <a:pPr lvl="1"/>
            <a:r>
              <a:rPr lang="en-GB" dirty="0"/>
              <a:t>Chief Investigator for MARS 2 – surgery versus no surgery for mesothelioma</a:t>
            </a:r>
          </a:p>
          <a:p>
            <a:pPr lvl="1"/>
            <a:r>
              <a:rPr lang="en-GB" dirty="0"/>
              <a:t>Chief Investigator for VIOLET –  VATS versus thoracotomy for lung cancer</a:t>
            </a:r>
          </a:p>
        </p:txBody>
      </p:sp>
    </p:spTree>
    <p:extLst>
      <p:ext uri="{BB962C8B-B14F-4D97-AF65-F5344CB8AC3E}">
        <p14:creationId xmlns:p14="http://schemas.microsoft.com/office/powerpoint/2010/main" val="888637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821" y="1092206"/>
            <a:ext cx="6801063" cy="1400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92896"/>
            <a:ext cx="7382051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768" y="5783427"/>
            <a:ext cx="2088232" cy="272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281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317" y="1075888"/>
            <a:ext cx="5184576" cy="1194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5270989" cy="2688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01" y="2411728"/>
            <a:ext cx="3158379" cy="353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855" y="5768305"/>
            <a:ext cx="199072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4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Majority of current evidence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Presented almost exclusively from </a:t>
            </a:r>
            <a:r>
              <a:rPr lang="en-GB" i="1" dirty="0">
                <a:solidFill>
                  <a:srgbClr val="FF0000"/>
                </a:solidFill>
              </a:rPr>
              <a:t>non-randomised</a:t>
            </a:r>
            <a:r>
              <a:rPr lang="en-GB" dirty="0"/>
              <a:t> cohort studies</a:t>
            </a:r>
          </a:p>
          <a:p>
            <a:endParaRPr lang="en-GB" dirty="0"/>
          </a:p>
          <a:p>
            <a:r>
              <a:rPr lang="en-GB" dirty="0"/>
              <a:t>When development of VATS lobectomy was associated with many “can-be-done” publications </a:t>
            </a:r>
          </a:p>
          <a:p>
            <a:endParaRPr lang="en-GB" dirty="0"/>
          </a:p>
          <a:p>
            <a:r>
              <a:rPr lang="en-GB" dirty="0"/>
              <a:t>Selection bias is a real issue:</a:t>
            </a:r>
          </a:p>
          <a:p>
            <a:pPr lvl="1"/>
            <a:r>
              <a:rPr lang="en-GB" dirty="0"/>
              <a:t>Earlier stage cases (peripheral disease)</a:t>
            </a:r>
          </a:p>
          <a:p>
            <a:pPr lvl="1"/>
            <a:r>
              <a:rPr lang="en-GB" dirty="0"/>
              <a:t>Fitter patients</a:t>
            </a:r>
          </a:p>
          <a:p>
            <a:pPr lvl="1"/>
            <a:r>
              <a:rPr lang="en-GB" dirty="0"/>
              <a:t>More technically able surgeons</a:t>
            </a:r>
          </a:p>
          <a:p>
            <a:pPr lvl="1"/>
            <a:r>
              <a:rPr lang="en-GB" dirty="0"/>
              <a:t>Fast track protocols for better post-operative management</a:t>
            </a:r>
          </a:p>
        </p:txBody>
      </p:sp>
    </p:spTree>
    <p:extLst>
      <p:ext uri="{BB962C8B-B14F-4D97-AF65-F5344CB8AC3E}">
        <p14:creationId xmlns:p14="http://schemas.microsoft.com/office/powerpoint/2010/main" val="416621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First generation of randomised trials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22264" y="2492896"/>
          <a:ext cx="864222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08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8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764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631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Conclusion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Kirby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Chest drain, stay, 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 difference</a:t>
                      </a:r>
                      <a:r>
                        <a:rPr lang="en-GB" baseline="0" dirty="0"/>
                        <a:t> with VATS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Sugi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Stage IA 1 year survival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 difference with VATS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Shigemura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Operating</a:t>
                      </a:r>
                      <a:r>
                        <a:rPr lang="en-GB" baseline="0" dirty="0"/>
                        <a:t> time, blood loss, pain, stay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VATS is feasible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75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791FD41-B3B3-41DE-AEF1-A3D3C9414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780928"/>
            <a:ext cx="7772400" cy="1470025"/>
          </a:xfrm>
        </p:spPr>
        <p:txBody>
          <a:bodyPr/>
          <a:lstStyle/>
          <a:p>
            <a:r>
              <a:rPr lang="en-GB" dirty="0"/>
              <a:t>Current research topics</a:t>
            </a:r>
          </a:p>
        </p:txBody>
      </p:sp>
    </p:spTree>
    <p:extLst>
      <p:ext uri="{BB962C8B-B14F-4D97-AF65-F5344CB8AC3E}">
        <p14:creationId xmlns:p14="http://schemas.microsoft.com/office/powerpoint/2010/main" val="4002446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What’s the benefit of VATS?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Collect the data prospectively ($10)</a:t>
            </a:r>
          </a:p>
          <a:p>
            <a:r>
              <a:rPr lang="en-GB" dirty="0"/>
              <a:t>Define each complication consistently ($100)</a:t>
            </a:r>
          </a:p>
          <a:p>
            <a:r>
              <a:rPr lang="en-GB" dirty="0"/>
              <a:t>Include an unbiased comparison arm ($1,000)</a:t>
            </a:r>
          </a:p>
          <a:p>
            <a:r>
              <a:rPr lang="en-GB" dirty="0"/>
              <a:t>Use each surgeon has his/her own internal control ($10,000)</a:t>
            </a:r>
          </a:p>
          <a:p>
            <a:r>
              <a:rPr lang="en-GB" dirty="0"/>
              <a:t>Have many centres so we know if it is applicable ($100,000)</a:t>
            </a:r>
          </a:p>
          <a:p>
            <a:endParaRPr lang="en-GB" dirty="0"/>
          </a:p>
          <a:p>
            <a:r>
              <a:rPr lang="en-GB" dirty="0"/>
              <a:t>Based on a single most important outcome ($1,000,000)</a:t>
            </a:r>
          </a:p>
          <a:p>
            <a:r>
              <a:rPr lang="en-GB" dirty="0"/>
              <a:t>Collection of other secondary important outcomes ($2,000,000)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120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Current registered RCTs (VATS versus open)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4739072"/>
              </p:ext>
            </p:extLst>
          </p:nvPr>
        </p:nvGraphicFramePr>
        <p:xfrm>
          <a:off x="179512" y="2500104"/>
          <a:ext cx="8897114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26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7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37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262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994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0199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6457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Registered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Sample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Primary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Completion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PLEACE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</a:t>
                      </a:r>
                      <a:r>
                        <a:rPr lang="en-GB" sz="1400" baseline="0" dirty="0"/>
                        <a:t>horacotomy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SCOPE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Thoracotomy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QoL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Chinese RCT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Thoracotomy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Survival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Chinese RCT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Axillary thoracotomy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Disease free survival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/>
                        <a:t>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Thoracotomy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Physical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Lungsco01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Thoracotomy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ICER (respiratory</a:t>
                      </a:r>
                      <a:r>
                        <a:rPr lang="en-GB" sz="1400" baseline="0" dirty="0"/>
                        <a:t> complications)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56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52736"/>
            <a:ext cx="5395912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923" y="5229200"/>
            <a:ext cx="13144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24" y="2468141"/>
            <a:ext cx="7147520" cy="348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885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52736"/>
            <a:ext cx="5395912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923" y="5229200"/>
            <a:ext cx="13144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260" y="2708920"/>
            <a:ext cx="56388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063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80567"/>
            <a:ext cx="6777980" cy="151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158" y="5805264"/>
            <a:ext cx="3356024" cy="2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44" y="2680580"/>
            <a:ext cx="4032448" cy="33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575805"/>
            <a:ext cx="4459882" cy="324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725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Evidence from randomised trials is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Centre as a stratification variable</a:t>
            </a:r>
          </a:p>
          <a:p>
            <a:pPr lvl="1"/>
            <a:r>
              <a:rPr lang="en-GB" dirty="0"/>
              <a:t>Eliminate differences in cost and practices</a:t>
            </a:r>
          </a:p>
          <a:p>
            <a:pPr lvl="1"/>
            <a:endParaRPr lang="en-GB" dirty="0"/>
          </a:p>
          <a:p>
            <a:r>
              <a:rPr lang="en-GB" dirty="0"/>
              <a:t>Surgeon as a randomisation unit</a:t>
            </a:r>
          </a:p>
          <a:p>
            <a:pPr lvl="1"/>
            <a:r>
              <a:rPr lang="en-GB" dirty="0"/>
              <a:t>Eliminate differences in surgical skill set</a:t>
            </a:r>
          </a:p>
          <a:p>
            <a:endParaRPr lang="en-GB" dirty="0"/>
          </a:p>
          <a:p>
            <a:r>
              <a:rPr lang="en-GB" dirty="0"/>
              <a:t>Prospectively defined adverse events</a:t>
            </a:r>
          </a:p>
          <a:p>
            <a:pPr lvl="1"/>
            <a:r>
              <a:rPr lang="en-GB" dirty="0"/>
              <a:t>Independent regular monitoring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56574"/>
            <a:ext cx="3528392" cy="410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648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791FD41-B3B3-41DE-AEF1-A3D3C9414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780928"/>
            <a:ext cx="7772400" cy="1470025"/>
          </a:xfrm>
        </p:spPr>
        <p:txBody>
          <a:bodyPr/>
          <a:lstStyle/>
          <a:p>
            <a:r>
              <a:rPr lang="en-GB" dirty="0"/>
              <a:t>Future research topics</a:t>
            </a:r>
          </a:p>
        </p:txBody>
      </p:sp>
    </p:spTree>
    <p:extLst>
      <p:ext uri="{BB962C8B-B14F-4D97-AF65-F5344CB8AC3E}">
        <p14:creationId xmlns:p14="http://schemas.microsoft.com/office/powerpoint/2010/main" val="250342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B16F92-443E-4981-8472-F47C0EB17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5696D4-53DB-4C3D-868D-4C68B48AE9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Can we do minimal access surgery in a completely new way?</a:t>
            </a:r>
          </a:p>
          <a:p>
            <a:endParaRPr lang="en-GB" dirty="0"/>
          </a:p>
          <a:p>
            <a:r>
              <a:rPr lang="en-GB" dirty="0"/>
              <a:t>Natural orifice surgery</a:t>
            </a:r>
          </a:p>
          <a:p>
            <a:pPr lvl="1"/>
            <a:r>
              <a:rPr lang="en-GB" dirty="0" err="1"/>
              <a:t>Bronchoscopic</a:t>
            </a:r>
            <a:r>
              <a:rPr lang="en-GB" dirty="0"/>
              <a:t> lung resection </a:t>
            </a:r>
          </a:p>
          <a:p>
            <a:pPr lvl="1"/>
            <a:r>
              <a:rPr lang="en-GB" dirty="0"/>
              <a:t>Trans-oesophageal / gastric surgery</a:t>
            </a:r>
          </a:p>
          <a:p>
            <a:pPr lvl="1"/>
            <a:endParaRPr lang="en-GB" dirty="0"/>
          </a:p>
          <a:p>
            <a:r>
              <a:rPr lang="en-GB" dirty="0"/>
              <a:t>Electroporation</a:t>
            </a:r>
          </a:p>
          <a:p>
            <a:endParaRPr lang="en-GB" dirty="0"/>
          </a:p>
          <a:p>
            <a:r>
              <a:rPr lang="en-GB" dirty="0"/>
              <a:t>Highly niche and well funded environments that clinicians are unlikely to participate</a:t>
            </a:r>
          </a:p>
        </p:txBody>
      </p:sp>
      <p:pic>
        <p:nvPicPr>
          <p:cNvPr id="1026" name="Picture 2" descr="\\rbhfs01\UserData\el525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2592288" cy="374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410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300366-906E-4313-99C4-5D6D028F5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validation of techniques and adjuncts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A571BB-C00A-46E6-87E6-16010E69B6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Can we improve on minimal access surgery?</a:t>
            </a:r>
          </a:p>
          <a:p>
            <a:endParaRPr lang="en-GB" dirty="0"/>
          </a:p>
          <a:p>
            <a:r>
              <a:rPr lang="en-GB" dirty="0"/>
              <a:t>Access</a:t>
            </a:r>
          </a:p>
          <a:p>
            <a:pPr lvl="1"/>
            <a:r>
              <a:rPr lang="en-GB" dirty="0"/>
              <a:t>Sub-xiphoid </a:t>
            </a:r>
          </a:p>
          <a:p>
            <a:pPr lvl="1"/>
            <a:r>
              <a:rPr lang="en-GB" dirty="0" err="1"/>
              <a:t>Microlobectomy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Adjuncts</a:t>
            </a:r>
          </a:p>
          <a:p>
            <a:pPr lvl="1"/>
            <a:r>
              <a:rPr lang="en-GB" dirty="0"/>
              <a:t>Robotics (ROMAN trial)</a:t>
            </a:r>
          </a:p>
          <a:p>
            <a:pPr lvl="1"/>
            <a:r>
              <a:rPr lang="en-GB" dirty="0"/>
              <a:t>Electromagnetic navigation</a:t>
            </a:r>
          </a:p>
          <a:p>
            <a:pPr lvl="1"/>
            <a:r>
              <a:rPr lang="en-GB" dirty="0"/>
              <a:t>Integrated intra-operative imaging</a:t>
            </a:r>
          </a:p>
        </p:txBody>
      </p:sp>
      <p:pic>
        <p:nvPicPr>
          <p:cNvPr id="2050" name="Picture 2" descr="\\rbhfs01\UserData\el525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153" y="4110223"/>
            <a:ext cx="2589559" cy="162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rbhfs01\UserData\el525\Desktop\davinci-robotic-surgery-larg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153" y="1916832"/>
            <a:ext cx="2589559" cy="194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222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D7026E-AD41-460A-8B09-4A54B7C0B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Minimal access surgery versus competing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B04214-3EBE-45B2-B589-3673413864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Will we be able to continue with minimal access surgery?</a:t>
            </a:r>
          </a:p>
          <a:p>
            <a:endParaRPr lang="en-GB" dirty="0"/>
          </a:p>
          <a:p>
            <a:pPr lvl="1"/>
            <a:r>
              <a:rPr lang="en-GB" dirty="0"/>
              <a:t>Minimal access surgery (</a:t>
            </a:r>
            <a:r>
              <a:rPr lang="en-GB" dirty="0" err="1"/>
              <a:t>sublobar</a:t>
            </a:r>
            <a:r>
              <a:rPr lang="en-GB" dirty="0"/>
              <a:t> resection) versus SABR / proton beam therapy</a:t>
            </a:r>
          </a:p>
          <a:p>
            <a:endParaRPr lang="en-GB" dirty="0"/>
          </a:p>
          <a:p>
            <a:pPr lvl="1"/>
            <a:r>
              <a:rPr lang="en-GB" dirty="0"/>
              <a:t>Minimal access lung resection versus immunotherapy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3075" name="Picture 3" descr="\\rbhfs01\UserData\el525\Desktop\Proton-beam-thera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348880"/>
            <a:ext cx="3744416" cy="281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606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95BFD7-3DBE-46F5-BEB1-EFB5DBF45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Value proposition for surgical trials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9928CB61-FD5A-4808-9A0E-D831379D9F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8212459"/>
              </p:ext>
            </p:extLst>
          </p:nvPr>
        </p:nvGraphicFramePr>
        <p:xfrm>
          <a:off x="457200" y="2205038"/>
          <a:ext cx="8294636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7079">
                  <a:extLst>
                    <a:ext uri="{9D8B030D-6E8A-4147-A177-3AD203B41FA5}">
                      <a16:colId xmlns:a16="http://schemas.microsoft.com/office/drawing/2014/main" xmlns="" val="3578071643"/>
                    </a:ext>
                  </a:extLst>
                </a:gridCol>
                <a:gridCol w="1413192">
                  <a:extLst>
                    <a:ext uri="{9D8B030D-6E8A-4147-A177-3AD203B41FA5}">
                      <a16:colId xmlns:a16="http://schemas.microsoft.com/office/drawing/2014/main" xmlns="" val="2014999115"/>
                    </a:ext>
                  </a:extLst>
                </a:gridCol>
                <a:gridCol w="2292858">
                  <a:extLst>
                    <a:ext uri="{9D8B030D-6E8A-4147-A177-3AD203B41FA5}">
                      <a16:colId xmlns:a16="http://schemas.microsoft.com/office/drawing/2014/main" xmlns="" val="108968307"/>
                    </a:ext>
                  </a:extLst>
                </a:gridCol>
                <a:gridCol w="2051507">
                  <a:extLst>
                    <a:ext uri="{9D8B030D-6E8A-4147-A177-3AD203B41FA5}">
                      <a16:colId xmlns:a16="http://schemas.microsoft.com/office/drawing/2014/main" xmlns="" val="1155178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Widely 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Meaningful 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Cost implication*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28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VATS (vs open)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Possibly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7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687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Other minimal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Unlikely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Unlikely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967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Adjuncts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Not yet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Unlikely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388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Competing interventions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Possibly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71075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96A5210-CB46-42DB-B357-82AE926447E9}"/>
              </a:ext>
            </a:extLst>
          </p:cNvPr>
          <p:cNvSpPr txBox="1"/>
          <p:nvPr/>
        </p:nvSpPr>
        <p:spPr>
          <a:xfrm>
            <a:off x="450056" y="4941168"/>
            <a:ext cx="801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*Non extreme cost implication with respect to clinically meaningful difference </a:t>
            </a:r>
          </a:p>
        </p:txBody>
      </p:sp>
    </p:spTree>
    <p:extLst>
      <p:ext uri="{BB962C8B-B14F-4D97-AF65-F5344CB8AC3E}">
        <p14:creationId xmlns:p14="http://schemas.microsoft.com/office/powerpoint/2010/main" val="3554035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Current questions</a:t>
            </a:r>
          </a:p>
          <a:p>
            <a:pPr lvl="1"/>
            <a:r>
              <a:rPr lang="en-GB" dirty="0"/>
              <a:t>Defining the clinical and cost effectiveness of keyhole (versus open) surgery</a:t>
            </a:r>
          </a:p>
          <a:p>
            <a:pPr lvl="1"/>
            <a:endParaRPr lang="en-GB" dirty="0"/>
          </a:p>
          <a:p>
            <a:r>
              <a:rPr lang="en-GB" dirty="0"/>
              <a:t>Future questions</a:t>
            </a:r>
          </a:p>
          <a:p>
            <a:pPr lvl="1"/>
            <a:r>
              <a:rPr lang="en-GB" dirty="0"/>
              <a:t>Innovation is a niche research area that will continue</a:t>
            </a:r>
          </a:p>
          <a:p>
            <a:pPr lvl="1"/>
            <a:r>
              <a:rPr lang="en-GB" dirty="0"/>
              <a:t>Clinical research is likely to be focused on issues that are </a:t>
            </a:r>
          </a:p>
          <a:p>
            <a:pPr lvl="2"/>
            <a:r>
              <a:rPr lang="en-GB" dirty="0"/>
              <a:t>are widely applicable</a:t>
            </a:r>
          </a:p>
          <a:p>
            <a:pPr lvl="2"/>
            <a:r>
              <a:rPr lang="en-GB" dirty="0"/>
              <a:t>have meaningful potential difference</a:t>
            </a:r>
          </a:p>
          <a:p>
            <a:pPr lvl="2"/>
            <a:r>
              <a:rPr lang="en-GB" dirty="0"/>
              <a:t>with non-extreme cost implications (with respect to the difference)</a:t>
            </a:r>
          </a:p>
        </p:txBody>
      </p:sp>
    </p:spTree>
    <p:extLst>
      <p:ext uri="{BB962C8B-B14F-4D97-AF65-F5344CB8AC3E}">
        <p14:creationId xmlns:p14="http://schemas.microsoft.com/office/powerpoint/2010/main" val="1904909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0040" y="2780928"/>
            <a:ext cx="7772400" cy="1470025"/>
          </a:xfrm>
        </p:spPr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3608" y="4149080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www.PracticalStatisticsCourse.com</a:t>
            </a:r>
          </a:p>
        </p:txBody>
      </p:sp>
    </p:spTree>
    <p:extLst>
      <p:ext uri="{BB962C8B-B14F-4D97-AF65-F5344CB8AC3E}">
        <p14:creationId xmlns:p14="http://schemas.microsoft.com/office/powerpoint/2010/main" val="2609558754"/>
      </p:ext>
    </p:extLst>
  </p:cSld>
  <p:clrMapOvr>
    <a:masterClrMapping/>
  </p:clrMapOvr>
</p:sld>
</file>

<file path=ppt/theme/theme1.xml><?xml version="1.0" encoding="utf-8"?>
<a:theme xmlns:a="http://schemas.openxmlformats.org/drawingml/2006/main" name="EL personal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 personal theme</Template>
  <TotalTime>6623</TotalTime>
  <Words>655</Words>
  <Application>Microsoft Office PowerPoint</Application>
  <PresentationFormat>On-screen Show (4:3)</PresentationFormat>
  <Paragraphs>202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EL personal theme</vt:lpstr>
      <vt:lpstr>Current and future research topics</vt:lpstr>
      <vt:lpstr>Disclosures</vt:lpstr>
      <vt:lpstr>PowerPoint Presentation</vt:lpstr>
      <vt:lpstr>PowerPoint Presentation</vt:lpstr>
      <vt:lpstr>Majority of current evidence</vt:lpstr>
      <vt:lpstr>First generation of randomised trials</vt:lpstr>
      <vt:lpstr>Current research topics</vt:lpstr>
      <vt:lpstr>What’s the benefit of VATS?</vt:lpstr>
      <vt:lpstr>Current registered RCTs (VATS versus open)</vt:lpstr>
      <vt:lpstr>PowerPoint Presentation</vt:lpstr>
      <vt:lpstr>PowerPoint Presentation</vt:lpstr>
      <vt:lpstr>PowerPoint Presentation</vt:lpstr>
      <vt:lpstr>Evidence from randomised trials is key</vt:lpstr>
      <vt:lpstr>Future research topics</vt:lpstr>
      <vt:lpstr>Innovation</vt:lpstr>
      <vt:lpstr>Clinical validation of techniques and adjuncts</vt:lpstr>
      <vt:lpstr>Minimal access surgery versus competing intervention</vt:lpstr>
      <vt:lpstr>Value proposition for surgical trials</vt:lpstr>
      <vt:lpstr>Conclusions</vt:lpstr>
      <vt:lpstr>Thank you!</vt:lpstr>
    </vt:vector>
  </TitlesOfParts>
  <Company>Royal Brompton &amp; Harefield NHS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experience of antibody independent CTC isolation for lung cancer diagnosis and mutation testing</dc:title>
  <dc:creator>Lim Eric</dc:creator>
  <cp:lastModifiedBy>Lim Eric</cp:lastModifiedBy>
  <cp:revision>376</cp:revision>
  <dcterms:created xsi:type="dcterms:W3CDTF">2013-04-20T13:21:01Z</dcterms:created>
  <dcterms:modified xsi:type="dcterms:W3CDTF">2017-10-19T15:21:01Z</dcterms:modified>
</cp:coreProperties>
</file>